
<file path=[Content_Types].xml><?xml version="1.0" encoding="utf-8"?>
<Types xmlns="http://schemas.openxmlformats.org/package/2006/content-types">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sldIdLst>
    <p:sldId id="256" r:id="rId2"/>
    <p:sldId id="257" r:id="rId3"/>
    <p:sldId id="272" r:id="rId4"/>
    <p:sldId id="258" r:id="rId5"/>
    <p:sldId id="259" r:id="rId6"/>
    <p:sldId id="260" r:id="rId7"/>
    <p:sldId id="271" r:id="rId8"/>
    <p:sldId id="261" r:id="rId9"/>
    <p:sldId id="263" r:id="rId10"/>
    <p:sldId id="264" r:id="rId11"/>
    <p:sldId id="262" r:id="rId12"/>
    <p:sldId id="265" r:id="rId13"/>
    <p:sldId id="266" r:id="rId14"/>
    <p:sldId id="267" r:id="rId15"/>
    <p:sldId id="268" r:id="rId16"/>
    <p:sldId id="269" r:id="rId17"/>
    <p:sldId id="270"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50" d="100"/>
          <a:sy n="50" d="100"/>
        </p:scale>
        <p:origin x="-571" y="-77"/>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1D8BD707-D9CF-40AE-B4C6-C98DA3205C09}" type="datetimeFigureOut">
              <a:rPr lang="en-US" smtClean="0"/>
              <a:pPr/>
              <a:t>10/21/2013</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B6F15528-21DE-4FAA-801E-634DDDAF4B2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10/21/2013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10/21/2013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10/21/2013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10/21/2013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10/21/2013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1D8BD707-D9CF-40AE-B4C6-C98DA3205C09}" type="datetimeFigureOut">
              <a:rPr lang="en-US" smtClean="0"/>
              <a:pPr/>
              <a:t>10/21/2013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1D8BD707-D9CF-40AE-B4C6-C98DA3205C09}" type="datetimeFigureOut">
              <a:rPr lang="en-US" smtClean="0"/>
              <a:pPr/>
              <a:t>10/21/2013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10/21/2013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10/21/2013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10/21/2013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B6F15528-21DE-4FAA-801E-634DDDAF4B2B}"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1D8BD707-D9CF-40AE-B4C6-C98DA3205C09}" type="datetimeFigureOut">
              <a:rPr lang="en-US" smtClean="0"/>
              <a:pPr/>
              <a:t>10/21/2013</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B6F15528-21DE-4FAA-801E-634DDDAF4B2B}"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en.wikipedia.org/wiki/Scope_(project_management)" TargetMode="External"/><Relationship Id="rId2" Type="http://schemas.openxmlformats.org/officeDocument/2006/relationships/hyperlink" Target="http://en.wikipedia.org/wiki/Project_management_triangle"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en.wikipedia.org/wiki/Project" TargetMode="External"/><Relationship Id="rId2" Type="http://schemas.openxmlformats.org/officeDocument/2006/relationships/hyperlink" Target="http://en.wikipedia.org/wiki/Project_management"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3400" y="381000"/>
            <a:ext cx="7851648" cy="4343400"/>
          </a:xfrm>
        </p:spPr>
        <p:txBody>
          <a:bodyPr>
            <a:noAutofit/>
          </a:bodyPr>
          <a:lstStyle/>
          <a:p>
            <a:pPr algn="ctr"/>
            <a:r>
              <a:rPr lang="en-US" sz="6600" b="1" i="1" dirty="0" smtClean="0">
                <a:latin typeface="Times New Roman" pitchFamily="18" charset="0"/>
                <a:cs typeface="Times New Roman" pitchFamily="18" charset="0"/>
              </a:rPr>
              <a:t>Roles and Functions</a:t>
            </a:r>
            <a:br>
              <a:rPr lang="en-US" sz="6600" b="1" i="1" dirty="0" smtClean="0">
                <a:latin typeface="Times New Roman" pitchFamily="18" charset="0"/>
                <a:cs typeface="Times New Roman" pitchFamily="18" charset="0"/>
              </a:rPr>
            </a:br>
            <a:r>
              <a:rPr lang="en-US" sz="6600" b="1" i="1" dirty="0" smtClean="0">
                <a:latin typeface="Times New Roman" pitchFamily="18" charset="0"/>
                <a:cs typeface="Times New Roman" pitchFamily="18" charset="0"/>
              </a:rPr>
              <a:t>of </a:t>
            </a:r>
            <a:br>
              <a:rPr lang="en-US" sz="6600" b="1" i="1" dirty="0" smtClean="0">
                <a:latin typeface="Times New Roman" pitchFamily="18" charset="0"/>
                <a:cs typeface="Times New Roman" pitchFamily="18" charset="0"/>
              </a:rPr>
            </a:br>
            <a:r>
              <a:rPr lang="en-US" sz="6600" b="1" i="1" dirty="0" smtClean="0">
                <a:latin typeface="Times New Roman" pitchFamily="18" charset="0"/>
                <a:cs typeface="Times New Roman" pitchFamily="18" charset="0"/>
              </a:rPr>
              <a:t>Project Manager</a:t>
            </a:r>
            <a:endParaRPr lang="en-US" sz="6600" b="1" i="1" dirty="0">
              <a:latin typeface="Times New Roman" pitchFamily="18" charset="0"/>
              <a:cs typeface="Times New Roman" pitchFamily="18" charset="0"/>
            </a:endParaRPr>
          </a:p>
        </p:txBody>
      </p:sp>
      <p:sp>
        <p:nvSpPr>
          <p:cNvPr id="3" name="Subtitle 2"/>
          <p:cNvSpPr>
            <a:spLocks noGrp="1"/>
          </p:cNvSpPr>
          <p:nvPr>
            <p:ph type="subTitle" idx="1"/>
          </p:nvPr>
        </p:nvSpPr>
        <p:spPr>
          <a:xfrm>
            <a:off x="5791200" y="4876800"/>
            <a:ext cx="1981200" cy="762000"/>
          </a:xfrm>
        </p:spPr>
        <p:txBody>
          <a:bodyPr>
            <a:normAutofit/>
          </a:bodyPr>
          <a:lstStyle/>
          <a:p>
            <a:pPr algn="r"/>
            <a:r>
              <a:rPr lang="en-US" dirty="0" smtClean="0"/>
              <a:t>Lecture 4</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516563"/>
          </a:xfrm>
        </p:spPr>
        <p:txBody>
          <a:bodyPr>
            <a:normAutofit/>
          </a:bodyPr>
          <a:lstStyle/>
          <a:p>
            <a:r>
              <a:rPr lang="en-US" dirty="0" smtClean="0"/>
              <a:t>Monitoring schedule and costs versus project progress to identify problems that could potentially extend the schedule or overrun costs. </a:t>
            </a:r>
          </a:p>
          <a:p>
            <a:r>
              <a:rPr lang="en-US" dirty="0" smtClean="0"/>
              <a:t>Taking, directing, or recommending corrective action when scope, schedule, or cost variances threaten the project. </a:t>
            </a:r>
          </a:p>
          <a:p>
            <a:r>
              <a:rPr lang="en-US" dirty="0" smtClean="0"/>
              <a:t>Communicating project status to the project owner and other stakeholders. </a:t>
            </a:r>
          </a:p>
          <a:p>
            <a:r>
              <a:rPr lang="en-US" dirty="0" smtClean="0"/>
              <a:t>Providing input to the performance reviews of the project team members. </a:t>
            </a:r>
          </a:p>
          <a:p>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Roles of Manager</a:t>
            </a:r>
            <a:endParaRPr lang="en-US" dirty="0"/>
          </a:p>
        </p:txBody>
      </p:sp>
      <p:sp>
        <p:nvSpPr>
          <p:cNvPr id="3" name="Content Placeholder 2"/>
          <p:cNvSpPr>
            <a:spLocks noGrp="1"/>
          </p:cNvSpPr>
          <p:nvPr>
            <p:ph idx="1"/>
          </p:nvPr>
        </p:nvSpPr>
        <p:spPr/>
        <p:txBody>
          <a:bodyPr>
            <a:normAutofit/>
          </a:bodyPr>
          <a:lstStyle/>
          <a:p>
            <a:pPr>
              <a:buNone/>
            </a:pPr>
            <a:r>
              <a:rPr lang="en-US" sz="4000" dirty="0" smtClean="0"/>
              <a:t>The manager’s roles are divided into three categories:</a:t>
            </a:r>
          </a:p>
          <a:p>
            <a:r>
              <a:rPr lang="en-US" sz="4000" dirty="0" smtClean="0"/>
              <a:t>Interpersonal Roles</a:t>
            </a:r>
          </a:p>
          <a:p>
            <a:r>
              <a:rPr lang="en-US" sz="4000" dirty="0" smtClean="0"/>
              <a:t>Informational Roles</a:t>
            </a:r>
          </a:p>
          <a:p>
            <a:r>
              <a:rPr lang="en-US" sz="4000" dirty="0" smtClean="0"/>
              <a:t>Decisional Roles</a:t>
            </a:r>
            <a:endParaRPr lang="en-US" sz="4000"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Grp="1" noChangeAspect="1" noChangeArrowheads="1"/>
          </p:cNvPicPr>
          <p:nvPr>
            <p:ph idx="1"/>
          </p:nvPr>
        </p:nvPicPr>
        <p:blipFill>
          <a:blip r:embed="rId2"/>
          <a:srcRect/>
          <a:stretch>
            <a:fillRect/>
          </a:stretch>
        </p:blipFill>
        <p:spPr bwMode="auto">
          <a:xfrm>
            <a:off x="785627" y="549275"/>
            <a:ext cx="7267946" cy="6080125"/>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Skills of a Manager</a:t>
            </a:r>
            <a:endParaRPr lang="en-US" dirty="0"/>
          </a:p>
        </p:txBody>
      </p:sp>
      <p:sp>
        <p:nvSpPr>
          <p:cNvPr id="3" name="Content Placeholder 2"/>
          <p:cNvSpPr>
            <a:spLocks noGrp="1"/>
          </p:cNvSpPr>
          <p:nvPr>
            <p:ph idx="1"/>
          </p:nvPr>
        </p:nvSpPr>
        <p:spPr>
          <a:xfrm>
            <a:off x="457200" y="1874837"/>
            <a:ext cx="8229600" cy="4297363"/>
          </a:xfrm>
        </p:spPr>
        <p:txBody>
          <a:bodyPr>
            <a:normAutofit/>
          </a:bodyPr>
          <a:lstStyle/>
          <a:p>
            <a:r>
              <a:rPr lang="en-US" dirty="0" smtClean="0"/>
              <a:t>Certain skills</a:t>
            </a:r>
            <a:r>
              <a:rPr lang="en-US" dirty="0"/>
              <a:t>, or </a:t>
            </a:r>
            <a:r>
              <a:rPr lang="en-US" dirty="0" smtClean="0"/>
              <a:t>abilities of a manager are required </a:t>
            </a:r>
            <a:r>
              <a:rPr lang="en-US" dirty="0"/>
              <a:t>to translate knowledge into action that results in desired performance, are required to help other employees become more </a:t>
            </a:r>
            <a:r>
              <a:rPr lang="en-US" dirty="0" smtClean="0"/>
              <a:t>productive</a:t>
            </a:r>
            <a:r>
              <a:rPr lang="en-US" dirty="0"/>
              <a:t>. </a:t>
            </a:r>
            <a:endParaRPr lang="en-US" dirty="0" smtClean="0"/>
          </a:p>
          <a:p>
            <a:r>
              <a:rPr lang="en-US" dirty="0" smtClean="0"/>
              <a:t>These skills fall under the following categories: </a:t>
            </a:r>
          </a:p>
          <a:p>
            <a:r>
              <a:rPr lang="en-US" dirty="0" smtClean="0"/>
              <a:t>Technical Skills</a:t>
            </a:r>
          </a:p>
          <a:p>
            <a:r>
              <a:rPr lang="en-US" dirty="0" smtClean="0"/>
              <a:t>Human Skills</a:t>
            </a:r>
          </a:p>
          <a:p>
            <a:r>
              <a:rPr lang="en-US" dirty="0" smtClean="0"/>
              <a:t>Conceptual Skills</a:t>
            </a:r>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19200"/>
            <a:ext cx="8229600" cy="4906963"/>
          </a:xfrm>
        </p:spPr>
        <p:txBody>
          <a:bodyPr/>
          <a:lstStyle/>
          <a:p>
            <a:pPr lvl="0"/>
            <a:r>
              <a:rPr lang="en-US" b="1" dirty="0" smtClean="0"/>
              <a:t>Human Skills: </a:t>
            </a:r>
            <a:r>
              <a:rPr lang="en-US" dirty="0"/>
              <a:t>A manager with good human skills has a high degree of self-awareness and a capacity to understand or empathize with the feelings of others. Some managers are naturally born with great human skills, while others improve their skills through classes or experience. No matter how human skills are acquired, they're critical for all managers because of the highly interpersonal nature of managerial work. </a:t>
            </a:r>
          </a:p>
          <a:p>
            <a:endParaRPr lang="en-US" b="1"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smtClean="0"/>
              <a:t>Technical Skills</a:t>
            </a:r>
            <a:endParaRPr lang="en-US" dirty="0"/>
          </a:p>
        </p:txBody>
      </p:sp>
      <p:sp>
        <p:nvSpPr>
          <p:cNvPr id="3" name="Content Placeholder 2"/>
          <p:cNvSpPr>
            <a:spLocks noGrp="1"/>
          </p:cNvSpPr>
          <p:nvPr>
            <p:ph idx="1"/>
          </p:nvPr>
        </p:nvSpPr>
        <p:spPr>
          <a:xfrm>
            <a:off x="457200" y="1951037"/>
            <a:ext cx="8229600" cy="4373563"/>
          </a:xfrm>
        </p:spPr>
        <p:txBody>
          <a:bodyPr>
            <a:normAutofit/>
          </a:bodyPr>
          <a:lstStyle/>
          <a:p>
            <a:r>
              <a:rPr lang="en-US" dirty="0"/>
              <a:t>This skill requires the ability to use a special proficiency or expertise to perform particular tasks</a:t>
            </a:r>
            <a:r>
              <a:rPr lang="en-US" dirty="0" smtClean="0"/>
              <a:t>.</a:t>
            </a:r>
          </a:p>
          <a:p>
            <a:r>
              <a:rPr lang="en-US" dirty="0" smtClean="0"/>
              <a:t> </a:t>
            </a:r>
            <a:r>
              <a:rPr lang="en-US" dirty="0"/>
              <a:t>Accountants, engineers, market researchers, and computer scientists, as examples, possess technical skills</a:t>
            </a:r>
            <a:r>
              <a:rPr lang="en-US" dirty="0" smtClean="0"/>
              <a:t>.</a:t>
            </a:r>
          </a:p>
          <a:p>
            <a:r>
              <a:rPr lang="en-US" dirty="0" smtClean="0"/>
              <a:t> </a:t>
            </a:r>
            <a:r>
              <a:rPr lang="en-US" dirty="0"/>
              <a:t>Managers acquire these skills initially through formal education and then further develop them through training and job experience. </a:t>
            </a:r>
            <a:endParaRPr lang="en-US" dirty="0" smtClean="0"/>
          </a:p>
          <a:p>
            <a:r>
              <a:rPr lang="en-US" dirty="0" smtClean="0"/>
              <a:t>Technical </a:t>
            </a:r>
            <a:r>
              <a:rPr lang="en-US" dirty="0"/>
              <a:t>skills are most important at lower levels of management. </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smtClean="0"/>
              <a:t>Conceptual Skills</a:t>
            </a:r>
            <a:endParaRPr lang="en-US" dirty="0"/>
          </a:p>
        </p:txBody>
      </p:sp>
      <p:sp>
        <p:nvSpPr>
          <p:cNvPr id="3" name="Content Placeholder 2"/>
          <p:cNvSpPr>
            <a:spLocks noGrp="1"/>
          </p:cNvSpPr>
          <p:nvPr>
            <p:ph idx="1"/>
          </p:nvPr>
        </p:nvSpPr>
        <p:spPr>
          <a:xfrm>
            <a:off x="457200" y="1752600"/>
            <a:ext cx="8229600" cy="4648200"/>
          </a:xfrm>
        </p:spPr>
        <p:txBody>
          <a:bodyPr>
            <a:normAutofit fontScale="92500" lnSpcReduction="20000"/>
          </a:bodyPr>
          <a:lstStyle/>
          <a:p>
            <a:pPr lvl="0"/>
            <a:r>
              <a:rPr lang="en-US" dirty="0"/>
              <a:t>This skill calls for the ability to think analytically. </a:t>
            </a:r>
            <a:endParaRPr lang="en-US" dirty="0" smtClean="0"/>
          </a:p>
          <a:p>
            <a:pPr lvl="0"/>
            <a:r>
              <a:rPr lang="en-US" dirty="0" smtClean="0"/>
              <a:t>Analytical </a:t>
            </a:r>
            <a:r>
              <a:rPr lang="en-US" dirty="0"/>
              <a:t>skills enable managers to break down problems into smaller parts, to see the relations among the parts, and to recognize the implications of any one problem for others. </a:t>
            </a:r>
            <a:endParaRPr lang="en-US" dirty="0" smtClean="0"/>
          </a:p>
          <a:p>
            <a:pPr lvl="0"/>
            <a:r>
              <a:rPr lang="en-US" dirty="0" smtClean="0"/>
              <a:t>As </a:t>
            </a:r>
            <a:r>
              <a:rPr lang="en-US" dirty="0"/>
              <a:t>managers assume ever-higher responsibilities in organizations, they must deal with more ambiguous problems that have long-term consequences. </a:t>
            </a:r>
            <a:endParaRPr lang="en-US" dirty="0" smtClean="0"/>
          </a:p>
          <a:p>
            <a:pPr lvl="0"/>
            <a:r>
              <a:rPr lang="en-US" dirty="0" smtClean="0"/>
              <a:t>Again</a:t>
            </a:r>
            <a:r>
              <a:rPr lang="en-US" dirty="0"/>
              <a:t>, managers may acquire these skills initially through formal education and then further develop them by training and job experience. </a:t>
            </a:r>
            <a:endParaRPr lang="en-US" dirty="0" smtClean="0"/>
          </a:p>
          <a:p>
            <a:pPr lvl="0"/>
            <a:r>
              <a:rPr lang="en-US" dirty="0" smtClean="0"/>
              <a:t>The </a:t>
            </a:r>
            <a:r>
              <a:rPr lang="en-US" dirty="0"/>
              <a:t>higher the management level, the more important conceptual skills become. </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Other Skills</a:t>
            </a:r>
            <a:endParaRPr lang="en-US"/>
          </a:p>
        </p:txBody>
      </p:sp>
      <p:sp>
        <p:nvSpPr>
          <p:cNvPr id="3" name="Content Placeholder 2"/>
          <p:cNvSpPr>
            <a:spLocks noGrp="1"/>
          </p:cNvSpPr>
          <p:nvPr>
            <p:ph idx="1"/>
          </p:nvPr>
        </p:nvSpPr>
        <p:spPr/>
        <p:txBody>
          <a:bodyPr>
            <a:normAutofit fontScale="85000" lnSpcReduction="20000"/>
          </a:bodyPr>
          <a:lstStyle/>
          <a:p>
            <a:r>
              <a:rPr lang="en-US" dirty="0" smtClean="0"/>
              <a:t> </a:t>
            </a:r>
          </a:p>
          <a:p>
            <a:pPr lvl="0"/>
            <a:r>
              <a:rPr lang="en-US" b="1" dirty="0" smtClean="0"/>
              <a:t>Leadership</a:t>
            </a:r>
            <a:r>
              <a:rPr lang="en-US" dirty="0" smtClean="0"/>
              <a:t> — ability to influence others to perform tasks </a:t>
            </a:r>
          </a:p>
          <a:p>
            <a:pPr lvl="0"/>
            <a:r>
              <a:rPr lang="en-US" b="1" dirty="0" smtClean="0"/>
              <a:t>Self-objectivity</a:t>
            </a:r>
            <a:r>
              <a:rPr lang="en-US" dirty="0" smtClean="0"/>
              <a:t> — ability to evaluate yourself realistically </a:t>
            </a:r>
          </a:p>
          <a:p>
            <a:pPr lvl="0"/>
            <a:r>
              <a:rPr lang="en-US" b="1" dirty="0" smtClean="0"/>
              <a:t>Analytic thinking</a:t>
            </a:r>
            <a:r>
              <a:rPr lang="en-US" dirty="0" smtClean="0"/>
              <a:t> — ability to interpret and explain patterns in information </a:t>
            </a:r>
          </a:p>
          <a:p>
            <a:pPr lvl="0"/>
            <a:r>
              <a:rPr lang="en-US" b="1" dirty="0" smtClean="0"/>
              <a:t>Behavioral flexibility</a:t>
            </a:r>
            <a:r>
              <a:rPr lang="en-US" dirty="0" smtClean="0"/>
              <a:t> — ability to modify personal behavior to react objectively rather than subjectively to accomplish organizational goals </a:t>
            </a:r>
          </a:p>
          <a:p>
            <a:pPr lvl="0"/>
            <a:r>
              <a:rPr lang="en-US" b="1" dirty="0" smtClean="0"/>
              <a:t>Oral communication</a:t>
            </a:r>
            <a:r>
              <a:rPr lang="en-US" dirty="0" smtClean="0"/>
              <a:t> — ability to express ideas clearly in words </a:t>
            </a:r>
          </a:p>
          <a:p>
            <a:pPr lvl="0"/>
            <a:r>
              <a:rPr lang="en-US" b="1" dirty="0" smtClean="0"/>
              <a:t>Written communication</a:t>
            </a:r>
            <a:r>
              <a:rPr lang="en-US" dirty="0" smtClean="0"/>
              <a:t> — ability to express ideas clearly in writing </a:t>
            </a:r>
          </a:p>
          <a:p>
            <a:pPr lvl="0"/>
            <a:r>
              <a:rPr lang="en-US" b="1" smtClean="0"/>
              <a:t>Personal impact</a:t>
            </a:r>
            <a:r>
              <a:rPr lang="en-US" smtClean="0"/>
              <a:t> — ability to create a good impression and instill confidence </a:t>
            </a:r>
          </a:p>
          <a:p>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762000"/>
            <a:ext cx="8229600" cy="5440363"/>
          </a:xfrm>
        </p:spPr>
        <p:txBody>
          <a:bodyPr>
            <a:normAutofit/>
          </a:bodyPr>
          <a:lstStyle/>
          <a:p>
            <a:pPr>
              <a:buNone/>
            </a:pPr>
            <a:r>
              <a:rPr lang="en-US" b="1" dirty="0" smtClean="0"/>
              <a:t>Project Manager</a:t>
            </a:r>
          </a:p>
          <a:p>
            <a:pPr>
              <a:buNone/>
            </a:pPr>
            <a:endParaRPr lang="en-US" dirty="0" smtClean="0"/>
          </a:p>
          <a:p>
            <a:pPr>
              <a:buNone/>
            </a:pPr>
            <a:r>
              <a:rPr lang="en-US" dirty="0" smtClean="0"/>
              <a:t>The </a:t>
            </a:r>
            <a:r>
              <a:rPr lang="en-US" dirty="0"/>
              <a:t>term and title 'project manager' </a:t>
            </a:r>
            <a:r>
              <a:rPr lang="en-US" dirty="0" smtClean="0"/>
              <a:t>is used to  </a:t>
            </a:r>
            <a:r>
              <a:rPr lang="en-US" dirty="0"/>
              <a:t>describe anyone given responsibility to complete a project. </a:t>
            </a:r>
            <a:endParaRPr lang="en-US" dirty="0" smtClean="0"/>
          </a:p>
          <a:p>
            <a:pPr>
              <a:buNone/>
            </a:pPr>
            <a:r>
              <a:rPr lang="en-US" dirty="0"/>
              <a:t>A project manager is the person responsible for accomplishing the stated project objectives. Key project management responsibilities include creating clear and attainable project objectives, building the project requirements, and managing the constraints of the </a:t>
            </a:r>
            <a:r>
              <a:rPr lang="en-US" dirty="0">
                <a:hlinkClick r:id="rId2" tooltip="Project management triangle"/>
              </a:rPr>
              <a:t>project management triangle</a:t>
            </a:r>
            <a:r>
              <a:rPr lang="en-US" dirty="0"/>
              <a:t>, which are </a:t>
            </a:r>
            <a:r>
              <a:rPr lang="en-US" i="1" dirty="0"/>
              <a:t>cost</a:t>
            </a:r>
            <a:r>
              <a:rPr lang="en-US" dirty="0"/>
              <a:t>, </a:t>
            </a:r>
            <a:r>
              <a:rPr lang="en-US" i="1" dirty="0"/>
              <a:t>time</a:t>
            </a:r>
            <a:r>
              <a:rPr lang="en-US" dirty="0"/>
              <a:t>, </a:t>
            </a:r>
            <a:r>
              <a:rPr lang="en-US" i="1" dirty="0">
                <a:hlinkClick r:id="rId3" tooltip="Scope (project management)"/>
              </a:rPr>
              <a:t>scope</a:t>
            </a:r>
            <a:r>
              <a:rPr lang="en-US" dirty="0"/>
              <a:t>, and quality.</a:t>
            </a:r>
            <a:r>
              <a:rPr lang="en-US" dirty="0" smtClean="0"/>
              <a:t>	</a:t>
            </a:r>
          </a:p>
          <a:p>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90600"/>
            <a:ext cx="8229600" cy="5334000"/>
          </a:xfrm>
        </p:spPr>
        <p:txBody>
          <a:bodyPr>
            <a:normAutofit lnSpcReduction="10000"/>
          </a:bodyPr>
          <a:lstStyle/>
          <a:p>
            <a:pPr>
              <a:buNone/>
            </a:pPr>
            <a:r>
              <a:rPr lang="en-US" dirty="0"/>
              <a:t>A </a:t>
            </a:r>
            <a:r>
              <a:rPr lang="en-US" b="1" dirty="0"/>
              <a:t>project manager</a:t>
            </a:r>
            <a:r>
              <a:rPr lang="en-US" dirty="0"/>
              <a:t> is a professional in the field of </a:t>
            </a:r>
            <a:r>
              <a:rPr lang="en-US" dirty="0">
                <a:hlinkClick r:id="rId2" tooltip="Project management"/>
              </a:rPr>
              <a:t>project management</a:t>
            </a:r>
            <a:r>
              <a:rPr lang="en-US" dirty="0"/>
              <a:t>. Project managers can have the responsibility of the planning, execution and closing of any </a:t>
            </a:r>
            <a:r>
              <a:rPr lang="en-US" dirty="0">
                <a:hlinkClick r:id="rId3" tooltip="Project"/>
              </a:rPr>
              <a:t>project</a:t>
            </a:r>
            <a:r>
              <a:rPr lang="en-US" dirty="0"/>
              <a:t>.</a:t>
            </a:r>
          </a:p>
          <a:p>
            <a:pPr>
              <a:buNone/>
            </a:pPr>
            <a:endParaRPr lang="en-US" dirty="0" smtClean="0"/>
          </a:p>
          <a:p>
            <a:pPr>
              <a:buNone/>
            </a:pPr>
            <a:r>
              <a:rPr lang="en-US" dirty="0" smtClean="0"/>
              <a:t>Managers </a:t>
            </a:r>
            <a:r>
              <a:rPr lang="en-US" dirty="0"/>
              <a:t>just don't go out and haphazardly perform their responsibilities. Good managers discover how to master five basic functions: </a:t>
            </a:r>
          </a:p>
          <a:p>
            <a:r>
              <a:rPr lang="en-US" dirty="0"/>
              <a:t>planning, </a:t>
            </a:r>
          </a:p>
          <a:p>
            <a:r>
              <a:rPr lang="en-US" dirty="0"/>
              <a:t>organizing,</a:t>
            </a:r>
          </a:p>
          <a:p>
            <a:r>
              <a:rPr lang="en-US" dirty="0"/>
              <a:t> staffing,</a:t>
            </a:r>
          </a:p>
          <a:p>
            <a:r>
              <a:rPr lang="en-US" dirty="0"/>
              <a:t> leading, </a:t>
            </a:r>
          </a:p>
          <a:p>
            <a:r>
              <a:rPr lang="en-US" dirty="0"/>
              <a:t> controlling. </a:t>
            </a:r>
          </a:p>
          <a:p>
            <a:endParaRPr lang="en-US" dirty="0"/>
          </a:p>
        </p:txBody>
      </p:sp>
    </p:spTree>
    <p:extLst>
      <p:ext uri="{BB962C8B-B14F-4D97-AF65-F5344CB8AC3E}">
        <p14:creationId xmlns:p14="http://schemas.microsoft.com/office/powerpoint/2010/main" val="39842062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smtClean="0"/>
              <a:t>Planning</a:t>
            </a:r>
            <a:endParaRPr lang="en-US" dirty="0"/>
          </a:p>
        </p:txBody>
      </p:sp>
      <p:sp>
        <p:nvSpPr>
          <p:cNvPr id="3" name="Content Placeholder 2"/>
          <p:cNvSpPr>
            <a:spLocks noGrp="1"/>
          </p:cNvSpPr>
          <p:nvPr>
            <p:ph idx="1"/>
          </p:nvPr>
        </p:nvSpPr>
        <p:spPr/>
        <p:txBody>
          <a:bodyPr/>
          <a:lstStyle/>
          <a:p>
            <a:r>
              <a:rPr lang="en-US" dirty="0" smtClean="0"/>
              <a:t>Planning defines where the organization wants to be in the future.</a:t>
            </a:r>
          </a:p>
          <a:p>
            <a:pPr algn="just"/>
            <a:r>
              <a:rPr lang="en-US" dirty="0" smtClean="0"/>
              <a:t>Planning means define goals for the future organization performance and deciding on the task and use of resources needed to attain them.</a:t>
            </a:r>
          </a:p>
          <a:p>
            <a:pPr algn="just"/>
            <a:r>
              <a:rPr lang="en-US" dirty="0" smtClean="0"/>
              <a:t>This step involves mapping out exactly how to achieve a particular goal.</a:t>
            </a:r>
          </a:p>
          <a:p>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smtClean="0"/>
              <a:t>Organizing</a:t>
            </a:r>
            <a:endParaRPr lang="en-US" dirty="0"/>
          </a:p>
        </p:txBody>
      </p:sp>
      <p:sp>
        <p:nvSpPr>
          <p:cNvPr id="3" name="Content Placeholder 2"/>
          <p:cNvSpPr>
            <a:spLocks noGrp="1"/>
          </p:cNvSpPr>
          <p:nvPr>
            <p:ph idx="1"/>
          </p:nvPr>
        </p:nvSpPr>
        <p:spPr/>
        <p:txBody>
          <a:bodyPr/>
          <a:lstStyle/>
          <a:p>
            <a:r>
              <a:rPr lang="en-US" dirty="0" smtClean="0"/>
              <a:t>Organizing typically follow planning and reflects how the organization tries to accomplish the plan. </a:t>
            </a:r>
          </a:p>
          <a:p>
            <a:pPr algn="just"/>
            <a:r>
              <a:rPr lang="en-US" dirty="0" smtClean="0"/>
              <a:t>Organizing involves the assignments of tasks, the grouping of tasks into departments and the allocation of resource to departments.</a:t>
            </a:r>
          </a:p>
          <a:p>
            <a:pPr lvl="0" algn="just"/>
            <a:r>
              <a:rPr lang="en-US" dirty="0" smtClean="0"/>
              <a:t>Assigning work and granting authority are two important elements of organizing. </a:t>
            </a:r>
          </a:p>
          <a:p>
            <a:pPr algn="just">
              <a:buNone/>
            </a:pP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smtClean="0"/>
              <a:t>Leading</a:t>
            </a:r>
            <a:endParaRPr lang="en-US" dirty="0"/>
          </a:p>
        </p:txBody>
      </p:sp>
      <p:sp>
        <p:nvSpPr>
          <p:cNvPr id="3" name="Content Placeholder 2"/>
          <p:cNvSpPr>
            <a:spLocks noGrp="1"/>
          </p:cNvSpPr>
          <p:nvPr>
            <p:ph idx="1"/>
          </p:nvPr>
        </p:nvSpPr>
        <p:spPr/>
        <p:txBody>
          <a:bodyPr>
            <a:normAutofit/>
          </a:bodyPr>
          <a:lstStyle/>
          <a:p>
            <a:r>
              <a:rPr lang="en-US" dirty="0" smtClean="0"/>
              <a:t>Leading means communicating goals to employees throughout the organization.</a:t>
            </a:r>
          </a:p>
          <a:p>
            <a:r>
              <a:rPr lang="en-US" dirty="0" smtClean="0"/>
              <a:t>Leading is the use of influence to motivate employees to achieve organizational goals.</a:t>
            </a:r>
          </a:p>
          <a:p>
            <a:r>
              <a:rPr lang="en-US" dirty="0" smtClean="0"/>
              <a:t>Leading involves motivating, communicating, guiding, and encouraging.</a:t>
            </a:r>
          </a:p>
          <a:p>
            <a:r>
              <a:rPr lang="en-US" dirty="0" smtClean="0"/>
              <a:t> It requires the manager to coach, assist, and problem solve with employees. </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Staffing</a:t>
            </a:r>
            <a:endParaRPr lang="en-US" dirty="0"/>
          </a:p>
        </p:txBody>
      </p:sp>
      <p:sp>
        <p:nvSpPr>
          <p:cNvPr id="3" name="Content Placeholder 2"/>
          <p:cNvSpPr>
            <a:spLocks noGrp="1"/>
          </p:cNvSpPr>
          <p:nvPr>
            <p:ph idx="1"/>
          </p:nvPr>
        </p:nvSpPr>
        <p:spPr/>
        <p:txBody>
          <a:bodyPr/>
          <a:lstStyle/>
          <a:p>
            <a:pPr lvl="0"/>
            <a:r>
              <a:rPr lang="en-US" dirty="0" smtClean="0"/>
              <a:t>A manager in a large organization often works with the company's human resources department to accomplish this goal. </a:t>
            </a:r>
          </a:p>
          <a:p>
            <a:pPr lvl="0"/>
            <a:r>
              <a:rPr lang="en-US" dirty="0" smtClean="0"/>
              <a:t>He involves in recruiting, selecting, and training of employees.</a:t>
            </a:r>
          </a:p>
          <a:p>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smtClean="0"/>
              <a:t>Controlling</a:t>
            </a:r>
            <a:endParaRPr lang="en-US" dirty="0"/>
          </a:p>
        </p:txBody>
      </p:sp>
      <p:sp>
        <p:nvSpPr>
          <p:cNvPr id="3" name="Content Placeholder 2"/>
          <p:cNvSpPr>
            <a:spLocks noGrp="1"/>
          </p:cNvSpPr>
          <p:nvPr>
            <p:ph idx="1"/>
          </p:nvPr>
        </p:nvSpPr>
        <p:spPr/>
        <p:txBody>
          <a:bodyPr>
            <a:normAutofit/>
          </a:bodyPr>
          <a:lstStyle/>
          <a:p>
            <a:pPr algn="just"/>
            <a:r>
              <a:rPr lang="en-US" dirty="0" smtClean="0"/>
              <a:t>Controlling means monitoring employees’ activities, determining whether the organization is on target towards its goals and making corrections as necessary.</a:t>
            </a:r>
          </a:p>
          <a:p>
            <a:pPr algn="just"/>
            <a:r>
              <a:rPr lang="en-US" dirty="0" smtClean="0"/>
              <a:t>After the other elements are in place, a manager's job is not finished. He needs to continuously check results against goals and take any corrective actions necessary to make sure that his area's plans remain on track.</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Role of Project Manager</a:t>
            </a:r>
            <a:endParaRPr lang="en-US" dirty="0"/>
          </a:p>
        </p:txBody>
      </p:sp>
      <p:sp>
        <p:nvSpPr>
          <p:cNvPr id="3" name="Content Placeholder 2"/>
          <p:cNvSpPr>
            <a:spLocks noGrp="1"/>
          </p:cNvSpPr>
          <p:nvPr>
            <p:ph idx="1"/>
          </p:nvPr>
        </p:nvSpPr>
        <p:spPr>
          <a:xfrm>
            <a:off x="457200" y="1905000"/>
            <a:ext cx="8229600" cy="4221163"/>
          </a:xfrm>
        </p:spPr>
        <p:txBody>
          <a:bodyPr>
            <a:normAutofit fontScale="92500" lnSpcReduction="20000"/>
          </a:bodyPr>
          <a:lstStyle/>
          <a:p>
            <a:pPr>
              <a:buNone/>
            </a:pPr>
            <a:r>
              <a:rPr lang="en-US" dirty="0" smtClean="0"/>
              <a:t>A role is a set of expectations for a manager’s </a:t>
            </a:r>
          </a:p>
          <a:p>
            <a:pPr>
              <a:buNone/>
            </a:pPr>
            <a:r>
              <a:rPr lang="en-US" dirty="0" smtClean="0"/>
              <a:t>behavior. The project manager is responsible for </a:t>
            </a:r>
          </a:p>
          <a:p>
            <a:pPr>
              <a:buNone/>
            </a:pPr>
            <a:r>
              <a:rPr lang="en-US" dirty="0" smtClean="0"/>
              <a:t>managing the project’s scope, schedule, and cost to </a:t>
            </a:r>
          </a:p>
          <a:p>
            <a:pPr>
              <a:buNone/>
            </a:pPr>
            <a:r>
              <a:rPr lang="en-US" dirty="0" smtClean="0"/>
              <a:t>support the owner’s expectations for the successful </a:t>
            </a:r>
          </a:p>
          <a:p>
            <a:pPr>
              <a:buNone/>
            </a:pPr>
            <a:r>
              <a:rPr lang="en-US" dirty="0" smtClean="0"/>
              <a:t>completion of the project. Typical duties include: </a:t>
            </a:r>
          </a:p>
          <a:p>
            <a:pPr>
              <a:buNone/>
            </a:pPr>
            <a:endParaRPr lang="en-US" dirty="0" smtClean="0"/>
          </a:p>
          <a:p>
            <a:r>
              <a:rPr lang="en-US" dirty="0" smtClean="0"/>
              <a:t>Managing the development of the scope definition and project plans. </a:t>
            </a:r>
          </a:p>
          <a:p>
            <a:r>
              <a:rPr lang="en-US" dirty="0" smtClean="0"/>
              <a:t>Providing team leadership for problem resolution by working with the lowest organizational levels possible and escalating, as necessary. </a:t>
            </a:r>
          </a:p>
          <a:p>
            <a:pPr>
              <a:buNone/>
            </a:pPr>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1989</TotalTime>
  <Words>723</Words>
  <Application>Microsoft Office PowerPoint</Application>
  <PresentationFormat>On-screen Show (4:3)</PresentationFormat>
  <Paragraphs>78</Paragraphs>
  <Slides>17</Slides>
  <Notes>0</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Flow</vt:lpstr>
      <vt:lpstr>Roles and Functions of  Project Manager</vt:lpstr>
      <vt:lpstr>PowerPoint Presentation</vt:lpstr>
      <vt:lpstr>PowerPoint Presentation</vt:lpstr>
      <vt:lpstr>Planning</vt:lpstr>
      <vt:lpstr>Organizing</vt:lpstr>
      <vt:lpstr>Leading</vt:lpstr>
      <vt:lpstr>Staffing</vt:lpstr>
      <vt:lpstr>Controlling</vt:lpstr>
      <vt:lpstr>Role of Project Manager</vt:lpstr>
      <vt:lpstr>PowerPoint Presentation</vt:lpstr>
      <vt:lpstr>Roles of Manager</vt:lpstr>
      <vt:lpstr>PowerPoint Presentation</vt:lpstr>
      <vt:lpstr>Skills of a Manager</vt:lpstr>
      <vt:lpstr>PowerPoint Presentation</vt:lpstr>
      <vt:lpstr>Technical Skills</vt:lpstr>
      <vt:lpstr>Conceptual Skills</vt:lpstr>
      <vt:lpstr>Other Skills</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Role and Functions of Project Manager</dc:title>
  <dc:creator>ok</dc:creator>
  <cp:lastModifiedBy>Madam Nasira</cp:lastModifiedBy>
  <cp:revision>23</cp:revision>
  <dcterms:created xsi:type="dcterms:W3CDTF">2006-08-16T00:00:00Z</dcterms:created>
  <dcterms:modified xsi:type="dcterms:W3CDTF">2013-10-22T06:40:40Z</dcterms:modified>
</cp:coreProperties>
</file>